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1B1525-7EC8-4208-A79A-597807103CB3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41F58F3A-9430-4CA1-8AE6-98F174A57E9C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2000" dirty="0" smtClean="0"/>
            <a:t>Бизнес: управление</a:t>
          </a:r>
          <a:endParaRPr lang="ru-RU" sz="2000" dirty="0"/>
        </a:p>
      </dgm:t>
    </dgm:pt>
    <dgm:pt modelId="{A2CCBA38-604A-4CD9-A77B-04F4B21F919D}" type="parTrans" cxnId="{4AB4B5F3-0CBD-4FC5-B99F-260AA0BED3D4}">
      <dgm:prSet/>
      <dgm:spPr/>
      <dgm:t>
        <a:bodyPr/>
        <a:lstStyle/>
        <a:p>
          <a:endParaRPr lang="ru-RU"/>
        </a:p>
      </dgm:t>
    </dgm:pt>
    <dgm:pt modelId="{8DE2DB4D-C30B-4AAF-AB24-1648FF2CA2B6}" type="sibTrans" cxnId="{4AB4B5F3-0CBD-4FC5-B99F-260AA0BED3D4}">
      <dgm:prSet/>
      <dgm:spPr/>
      <dgm:t>
        <a:bodyPr/>
        <a:lstStyle/>
        <a:p>
          <a:endParaRPr lang="ru-RU"/>
        </a:p>
      </dgm:t>
    </dgm:pt>
    <dgm:pt modelId="{FF018A26-B674-472C-B32D-0E693D23501F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2000" dirty="0" smtClean="0"/>
            <a:t>Индустрия: инженеры, технологи</a:t>
          </a:r>
        </a:p>
      </dgm:t>
    </dgm:pt>
    <dgm:pt modelId="{4731A828-1706-450A-A249-8826BBE3C76E}" type="parTrans" cxnId="{53664E01-24BC-429A-A6C8-864C1B6CA64F}">
      <dgm:prSet/>
      <dgm:spPr/>
      <dgm:t>
        <a:bodyPr/>
        <a:lstStyle/>
        <a:p>
          <a:endParaRPr lang="ru-RU"/>
        </a:p>
      </dgm:t>
    </dgm:pt>
    <dgm:pt modelId="{0ABAED96-F604-4A97-86DC-A8C879F578DE}" type="sibTrans" cxnId="{53664E01-24BC-429A-A6C8-864C1B6CA64F}">
      <dgm:prSet/>
      <dgm:spPr/>
      <dgm:t>
        <a:bodyPr/>
        <a:lstStyle/>
        <a:p>
          <a:endParaRPr lang="ru-RU"/>
        </a:p>
      </dgm:t>
    </dgm:pt>
    <dgm:pt modelId="{1713C8B9-2284-4733-BE16-C25A6D0F7847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2000" dirty="0" smtClean="0"/>
            <a:t>Отраслевая наука</a:t>
          </a:r>
        </a:p>
      </dgm:t>
    </dgm:pt>
    <dgm:pt modelId="{3741AFF4-C837-437F-AD23-8909CE664D59}" type="parTrans" cxnId="{A8BD0B2C-E81C-4A35-8E64-A7A52288484B}">
      <dgm:prSet/>
      <dgm:spPr/>
      <dgm:t>
        <a:bodyPr/>
        <a:lstStyle/>
        <a:p>
          <a:endParaRPr lang="ru-RU"/>
        </a:p>
      </dgm:t>
    </dgm:pt>
    <dgm:pt modelId="{94146DB6-B366-4D6C-B8FF-3C3EF65ED4E4}" type="sibTrans" cxnId="{A8BD0B2C-E81C-4A35-8E64-A7A52288484B}">
      <dgm:prSet/>
      <dgm:spPr/>
      <dgm:t>
        <a:bodyPr/>
        <a:lstStyle/>
        <a:p>
          <a:endParaRPr lang="ru-RU"/>
        </a:p>
      </dgm:t>
    </dgm:pt>
    <dgm:pt modelId="{BC0F6371-3E76-4652-951E-EC47B8C30BA0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2000" dirty="0" smtClean="0"/>
            <a:t>Прикладная наука</a:t>
          </a:r>
          <a:endParaRPr lang="ru-RU" sz="2000" dirty="0"/>
        </a:p>
      </dgm:t>
    </dgm:pt>
    <dgm:pt modelId="{AFF47986-3C44-4027-A7C0-312E66F90575}" type="parTrans" cxnId="{050F02D2-0341-4181-8AB5-00375C18BBB3}">
      <dgm:prSet/>
      <dgm:spPr/>
      <dgm:t>
        <a:bodyPr/>
        <a:lstStyle/>
        <a:p>
          <a:endParaRPr lang="ru-RU"/>
        </a:p>
      </dgm:t>
    </dgm:pt>
    <dgm:pt modelId="{C7AD3FB3-DD06-43D5-AFB3-3C8E55D2F6C5}" type="sibTrans" cxnId="{050F02D2-0341-4181-8AB5-00375C18BBB3}">
      <dgm:prSet/>
      <dgm:spPr/>
      <dgm:t>
        <a:bodyPr/>
        <a:lstStyle/>
        <a:p>
          <a:endParaRPr lang="ru-RU"/>
        </a:p>
      </dgm:t>
    </dgm:pt>
    <dgm:pt modelId="{846B038A-8CF4-4645-B651-90F0F1F6D9AA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2000" dirty="0" smtClean="0"/>
            <a:t>Фундаментальная наука</a:t>
          </a:r>
          <a:endParaRPr lang="ru-RU" sz="2000" dirty="0"/>
        </a:p>
      </dgm:t>
    </dgm:pt>
    <dgm:pt modelId="{F8306BCA-71D5-43EE-A6F3-1B96B5322DD5}" type="parTrans" cxnId="{095F720D-62EF-420C-B18B-62CB91EE91D6}">
      <dgm:prSet/>
      <dgm:spPr/>
      <dgm:t>
        <a:bodyPr/>
        <a:lstStyle/>
        <a:p>
          <a:endParaRPr lang="ru-RU"/>
        </a:p>
      </dgm:t>
    </dgm:pt>
    <dgm:pt modelId="{959B8403-A7BA-4F8B-8960-B6FD87FC5C12}" type="sibTrans" cxnId="{095F720D-62EF-420C-B18B-62CB91EE91D6}">
      <dgm:prSet/>
      <dgm:spPr/>
      <dgm:t>
        <a:bodyPr/>
        <a:lstStyle/>
        <a:p>
          <a:endParaRPr lang="ru-RU"/>
        </a:p>
      </dgm:t>
    </dgm:pt>
    <dgm:pt modelId="{6F8AE46D-CFDD-4593-AE39-0724EA1CBCD5}" type="pres">
      <dgm:prSet presAssocID="{EC1B1525-7EC8-4208-A79A-597807103CB3}" presName="Name0" presStyleCnt="0">
        <dgm:presLayoutVars>
          <dgm:dir/>
          <dgm:animLvl val="lvl"/>
          <dgm:resizeHandles val="exact"/>
        </dgm:presLayoutVars>
      </dgm:prSet>
      <dgm:spPr/>
    </dgm:pt>
    <dgm:pt modelId="{F07184A9-E78C-4AB8-AAC5-EBDA6DAF8534}" type="pres">
      <dgm:prSet presAssocID="{41F58F3A-9430-4CA1-8AE6-98F174A57E9C}" presName="Name8" presStyleCnt="0"/>
      <dgm:spPr/>
    </dgm:pt>
    <dgm:pt modelId="{162E1C12-0007-49C8-A11A-A5B2AFA7E700}" type="pres">
      <dgm:prSet presAssocID="{41F58F3A-9430-4CA1-8AE6-98F174A57E9C}" presName="level" presStyleLbl="node1" presStyleIdx="0" presStyleCnt="5" custScaleY="100001" custLinFactNeighborY="194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A4A1CC-4D4D-401B-8CAF-F980F78407CB}" type="pres">
      <dgm:prSet presAssocID="{41F58F3A-9430-4CA1-8AE6-98F174A57E9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167E45-0884-4222-B499-4DE7FF2AE76F}" type="pres">
      <dgm:prSet presAssocID="{FF018A26-B674-472C-B32D-0E693D23501F}" presName="Name8" presStyleCnt="0"/>
      <dgm:spPr/>
    </dgm:pt>
    <dgm:pt modelId="{C55696C0-0B0E-48CD-99EE-99502DA0E2A7}" type="pres">
      <dgm:prSet presAssocID="{FF018A26-B674-472C-B32D-0E693D23501F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797DD1-C570-44B6-82BE-BB37D9A2E7CA}" type="pres">
      <dgm:prSet presAssocID="{FF018A26-B674-472C-B32D-0E693D23501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245F7-AC08-4E6E-B198-4AF21BBA5F4D}" type="pres">
      <dgm:prSet presAssocID="{1713C8B9-2284-4733-BE16-C25A6D0F7847}" presName="Name8" presStyleCnt="0"/>
      <dgm:spPr/>
    </dgm:pt>
    <dgm:pt modelId="{60EAAEBA-A0AC-4419-B793-125D590ED9CA}" type="pres">
      <dgm:prSet presAssocID="{1713C8B9-2284-4733-BE16-C25A6D0F7847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4F030F-D920-43AC-B5D8-1D5626444220}" type="pres">
      <dgm:prSet presAssocID="{1713C8B9-2284-4733-BE16-C25A6D0F784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80AD61-0E1A-4962-B033-0614512DB77E}" type="pres">
      <dgm:prSet presAssocID="{BC0F6371-3E76-4652-951E-EC47B8C30BA0}" presName="Name8" presStyleCnt="0"/>
      <dgm:spPr/>
    </dgm:pt>
    <dgm:pt modelId="{85F2D9F7-D0E6-44EF-B248-1B8E7EBD8D24}" type="pres">
      <dgm:prSet presAssocID="{BC0F6371-3E76-4652-951E-EC47B8C30BA0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6E5AB2-75B5-483A-90E0-80BB02BC572B}" type="pres">
      <dgm:prSet presAssocID="{BC0F6371-3E76-4652-951E-EC47B8C30BA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8A88D2-AFE7-4258-B9D1-A70123F79F73}" type="pres">
      <dgm:prSet presAssocID="{846B038A-8CF4-4645-B651-90F0F1F6D9AA}" presName="Name8" presStyleCnt="0"/>
      <dgm:spPr/>
    </dgm:pt>
    <dgm:pt modelId="{BAA7ED89-6FA6-4D83-B8EF-55E469A311DE}" type="pres">
      <dgm:prSet presAssocID="{846B038A-8CF4-4645-B651-90F0F1F6D9AA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BC7347-6A6E-42E2-9196-7F24D87B7EC2}" type="pres">
      <dgm:prSet presAssocID="{846B038A-8CF4-4645-B651-90F0F1F6D9A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BA23B4-FA8F-4E0D-BC89-43005C109CAC}" type="presOf" srcId="{846B038A-8CF4-4645-B651-90F0F1F6D9AA}" destId="{01BC7347-6A6E-42E2-9196-7F24D87B7EC2}" srcOrd="1" destOrd="0" presId="urn:microsoft.com/office/officeart/2005/8/layout/pyramid3"/>
    <dgm:cxn modelId="{270A2608-5449-4F7F-B469-3F60FB4AB811}" type="presOf" srcId="{41F58F3A-9430-4CA1-8AE6-98F174A57E9C}" destId="{162E1C12-0007-49C8-A11A-A5B2AFA7E700}" srcOrd="0" destOrd="0" presId="urn:microsoft.com/office/officeart/2005/8/layout/pyramid3"/>
    <dgm:cxn modelId="{050F02D2-0341-4181-8AB5-00375C18BBB3}" srcId="{EC1B1525-7EC8-4208-A79A-597807103CB3}" destId="{BC0F6371-3E76-4652-951E-EC47B8C30BA0}" srcOrd="3" destOrd="0" parTransId="{AFF47986-3C44-4027-A7C0-312E66F90575}" sibTransId="{C7AD3FB3-DD06-43D5-AFB3-3C8E55D2F6C5}"/>
    <dgm:cxn modelId="{53670F25-7967-4C3E-AD86-66F68806E33D}" type="presOf" srcId="{FF018A26-B674-472C-B32D-0E693D23501F}" destId="{41797DD1-C570-44B6-82BE-BB37D9A2E7CA}" srcOrd="1" destOrd="0" presId="urn:microsoft.com/office/officeart/2005/8/layout/pyramid3"/>
    <dgm:cxn modelId="{DAA31446-3B8C-4A3B-A056-7EA48FA4F30D}" type="presOf" srcId="{1713C8B9-2284-4733-BE16-C25A6D0F7847}" destId="{474F030F-D920-43AC-B5D8-1D5626444220}" srcOrd="1" destOrd="0" presId="urn:microsoft.com/office/officeart/2005/8/layout/pyramid3"/>
    <dgm:cxn modelId="{53664E01-24BC-429A-A6C8-864C1B6CA64F}" srcId="{EC1B1525-7EC8-4208-A79A-597807103CB3}" destId="{FF018A26-B674-472C-B32D-0E693D23501F}" srcOrd="1" destOrd="0" parTransId="{4731A828-1706-450A-A249-8826BBE3C76E}" sibTransId="{0ABAED96-F604-4A97-86DC-A8C879F578DE}"/>
    <dgm:cxn modelId="{AB740325-C754-463A-9DBB-3A9C252E7290}" type="presOf" srcId="{FF018A26-B674-472C-B32D-0E693D23501F}" destId="{C55696C0-0B0E-48CD-99EE-99502DA0E2A7}" srcOrd="0" destOrd="0" presId="urn:microsoft.com/office/officeart/2005/8/layout/pyramid3"/>
    <dgm:cxn modelId="{A8BD0B2C-E81C-4A35-8E64-A7A52288484B}" srcId="{EC1B1525-7EC8-4208-A79A-597807103CB3}" destId="{1713C8B9-2284-4733-BE16-C25A6D0F7847}" srcOrd="2" destOrd="0" parTransId="{3741AFF4-C837-437F-AD23-8909CE664D59}" sibTransId="{94146DB6-B366-4D6C-B8FF-3C3EF65ED4E4}"/>
    <dgm:cxn modelId="{8816C234-AA17-4DDE-80F4-AB711F23A1D1}" type="presOf" srcId="{846B038A-8CF4-4645-B651-90F0F1F6D9AA}" destId="{BAA7ED89-6FA6-4D83-B8EF-55E469A311DE}" srcOrd="0" destOrd="0" presId="urn:microsoft.com/office/officeart/2005/8/layout/pyramid3"/>
    <dgm:cxn modelId="{095F720D-62EF-420C-B18B-62CB91EE91D6}" srcId="{EC1B1525-7EC8-4208-A79A-597807103CB3}" destId="{846B038A-8CF4-4645-B651-90F0F1F6D9AA}" srcOrd="4" destOrd="0" parTransId="{F8306BCA-71D5-43EE-A6F3-1B96B5322DD5}" sibTransId="{959B8403-A7BA-4F8B-8960-B6FD87FC5C12}"/>
    <dgm:cxn modelId="{9ECA9E15-D305-4265-8D39-37E1604169CD}" type="presOf" srcId="{BC0F6371-3E76-4652-951E-EC47B8C30BA0}" destId="{85F2D9F7-D0E6-44EF-B248-1B8E7EBD8D24}" srcOrd="0" destOrd="0" presId="urn:microsoft.com/office/officeart/2005/8/layout/pyramid3"/>
    <dgm:cxn modelId="{CE43EEEA-CEC8-42C7-96A2-AADCB63E951C}" type="presOf" srcId="{41F58F3A-9430-4CA1-8AE6-98F174A57E9C}" destId="{ABA4A1CC-4D4D-401B-8CAF-F980F78407CB}" srcOrd="1" destOrd="0" presId="urn:microsoft.com/office/officeart/2005/8/layout/pyramid3"/>
    <dgm:cxn modelId="{1A1AD8B4-6C3C-4509-8795-4A0EBE89C42B}" type="presOf" srcId="{1713C8B9-2284-4733-BE16-C25A6D0F7847}" destId="{60EAAEBA-A0AC-4419-B793-125D590ED9CA}" srcOrd="0" destOrd="0" presId="urn:microsoft.com/office/officeart/2005/8/layout/pyramid3"/>
    <dgm:cxn modelId="{3C8FFA67-FC96-45FE-8758-F3FC2ADB48AA}" type="presOf" srcId="{EC1B1525-7EC8-4208-A79A-597807103CB3}" destId="{6F8AE46D-CFDD-4593-AE39-0724EA1CBCD5}" srcOrd="0" destOrd="0" presId="urn:microsoft.com/office/officeart/2005/8/layout/pyramid3"/>
    <dgm:cxn modelId="{9E259355-956C-40BC-885A-2EC057E4A14D}" type="presOf" srcId="{BC0F6371-3E76-4652-951E-EC47B8C30BA0}" destId="{EC6E5AB2-75B5-483A-90E0-80BB02BC572B}" srcOrd="1" destOrd="0" presId="urn:microsoft.com/office/officeart/2005/8/layout/pyramid3"/>
    <dgm:cxn modelId="{4AB4B5F3-0CBD-4FC5-B99F-260AA0BED3D4}" srcId="{EC1B1525-7EC8-4208-A79A-597807103CB3}" destId="{41F58F3A-9430-4CA1-8AE6-98F174A57E9C}" srcOrd="0" destOrd="0" parTransId="{A2CCBA38-604A-4CD9-A77B-04F4B21F919D}" sibTransId="{8DE2DB4D-C30B-4AAF-AB24-1648FF2CA2B6}"/>
    <dgm:cxn modelId="{4D87F326-53BA-433A-8447-E01E80CDC51C}" type="presParOf" srcId="{6F8AE46D-CFDD-4593-AE39-0724EA1CBCD5}" destId="{F07184A9-E78C-4AB8-AAC5-EBDA6DAF8534}" srcOrd="0" destOrd="0" presId="urn:microsoft.com/office/officeart/2005/8/layout/pyramid3"/>
    <dgm:cxn modelId="{D2DDF94A-9E22-428C-B275-7509EA673A90}" type="presParOf" srcId="{F07184A9-E78C-4AB8-AAC5-EBDA6DAF8534}" destId="{162E1C12-0007-49C8-A11A-A5B2AFA7E700}" srcOrd="0" destOrd="0" presId="urn:microsoft.com/office/officeart/2005/8/layout/pyramid3"/>
    <dgm:cxn modelId="{ECEC5F50-C55C-4D25-B525-D08D2B8E8FBA}" type="presParOf" srcId="{F07184A9-E78C-4AB8-AAC5-EBDA6DAF8534}" destId="{ABA4A1CC-4D4D-401B-8CAF-F980F78407CB}" srcOrd="1" destOrd="0" presId="urn:microsoft.com/office/officeart/2005/8/layout/pyramid3"/>
    <dgm:cxn modelId="{CC6FB9B3-26BD-4A90-8541-F87437E285FD}" type="presParOf" srcId="{6F8AE46D-CFDD-4593-AE39-0724EA1CBCD5}" destId="{B7167E45-0884-4222-B499-4DE7FF2AE76F}" srcOrd="1" destOrd="0" presId="urn:microsoft.com/office/officeart/2005/8/layout/pyramid3"/>
    <dgm:cxn modelId="{11546FAB-4158-47D4-B37D-07189740C3EC}" type="presParOf" srcId="{B7167E45-0884-4222-B499-4DE7FF2AE76F}" destId="{C55696C0-0B0E-48CD-99EE-99502DA0E2A7}" srcOrd="0" destOrd="0" presId="urn:microsoft.com/office/officeart/2005/8/layout/pyramid3"/>
    <dgm:cxn modelId="{D8D7729E-8566-4BD4-AE9F-38B470321672}" type="presParOf" srcId="{B7167E45-0884-4222-B499-4DE7FF2AE76F}" destId="{41797DD1-C570-44B6-82BE-BB37D9A2E7CA}" srcOrd="1" destOrd="0" presId="urn:microsoft.com/office/officeart/2005/8/layout/pyramid3"/>
    <dgm:cxn modelId="{96C586A9-CA48-4DCA-B3A3-8B8C39DEC888}" type="presParOf" srcId="{6F8AE46D-CFDD-4593-AE39-0724EA1CBCD5}" destId="{A12245F7-AC08-4E6E-B198-4AF21BBA5F4D}" srcOrd="2" destOrd="0" presId="urn:microsoft.com/office/officeart/2005/8/layout/pyramid3"/>
    <dgm:cxn modelId="{B7E4AD28-D770-44D7-95BA-E2A443C338BB}" type="presParOf" srcId="{A12245F7-AC08-4E6E-B198-4AF21BBA5F4D}" destId="{60EAAEBA-A0AC-4419-B793-125D590ED9CA}" srcOrd="0" destOrd="0" presId="urn:microsoft.com/office/officeart/2005/8/layout/pyramid3"/>
    <dgm:cxn modelId="{0EA704CB-9FEB-4688-BAFE-77D1BD25741F}" type="presParOf" srcId="{A12245F7-AC08-4E6E-B198-4AF21BBA5F4D}" destId="{474F030F-D920-43AC-B5D8-1D5626444220}" srcOrd="1" destOrd="0" presId="urn:microsoft.com/office/officeart/2005/8/layout/pyramid3"/>
    <dgm:cxn modelId="{D6B6DEC2-D338-4A00-9EF1-0450D8231302}" type="presParOf" srcId="{6F8AE46D-CFDD-4593-AE39-0724EA1CBCD5}" destId="{4680AD61-0E1A-4962-B033-0614512DB77E}" srcOrd="3" destOrd="0" presId="urn:microsoft.com/office/officeart/2005/8/layout/pyramid3"/>
    <dgm:cxn modelId="{642488F5-334E-4F0F-9927-5EC63F0FF335}" type="presParOf" srcId="{4680AD61-0E1A-4962-B033-0614512DB77E}" destId="{85F2D9F7-D0E6-44EF-B248-1B8E7EBD8D24}" srcOrd="0" destOrd="0" presId="urn:microsoft.com/office/officeart/2005/8/layout/pyramid3"/>
    <dgm:cxn modelId="{CBBF7BFE-FDD0-4529-9144-08F4211399ED}" type="presParOf" srcId="{4680AD61-0E1A-4962-B033-0614512DB77E}" destId="{EC6E5AB2-75B5-483A-90E0-80BB02BC572B}" srcOrd="1" destOrd="0" presId="urn:microsoft.com/office/officeart/2005/8/layout/pyramid3"/>
    <dgm:cxn modelId="{58D8EC93-33CA-4FB7-8307-277BC04F0567}" type="presParOf" srcId="{6F8AE46D-CFDD-4593-AE39-0724EA1CBCD5}" destId="{9A8A88D2-AFE7-4258-B9D1-A70123F79F73}" srcOrd="4" destOrd="0" presId="urn:microsoft.com/office/officeart/2005/8/layout/pyramid3"/>
    <dgm:cxn modelId="{4B56795B-EF10-4FB1-B315-E674DAC182B0}" type="presParOf" srcId="{9A8A88D2-AFE7-4258-B9D1-A70123F79F73}" destId="{BAA7ED89-6FA6-4D83-B8EF-55E469A311DE}" srcOrd="0" destOrd="0" presId="urn:microsoft.com/office/officeart/2005/8/layout/pyramid3"/>
    <dgm:cxn modelId="{3362520F-F289-42B3-B934-4986BDBEFCC1}" type="presParOf" srcId="{9A8A88D2-AFE7-4258-B9D1-A70123F79F73}" destId="{01BC7347-6A6E-42E2-9196-7F24D87B7EC2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1B1525-7EC8-4208-A79A-597807103CB3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1713C8B9-2284-4733-BE16-C25A6D0F7847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2000" dirty="0" smtClean="0"/>
            <a:t>Предметная область: содержательные задачи</a:t>
          </a:r>
        </a:p>
      </dgm:t>
    </dgm:pt>
    <dgm:pt modelId="{3741AFF4-C837-437F-AD23-8909CE664D59}" type="parTrans" cxnId="{A8BD0B2C-E81C-4A35-8E64-A7A52288484B}">
      <dgm:prSet/>
      <dgm:spPr/>
      <dgm:t>
        <a:bodyPr/>
        <a:lstStyle/>
        <a:p>
          <a:endParaRPr lang="ru-RU"/>
        </a:p>
      </dgm:t>
    </dgm:pt>
    <dgm:pt modelId="{94146DB6-B366-4D6C-B8FF-3C3EF65ED4E4}" type="sibTrans" cxnId="{A8BD0B2C-E81C-4A35-8E64-A7A52288484B}">
      <dgm:prSet/>
      <dgm:spPr/>
      <dgm:t>
        <a:bodyPr/>
        <a:lstStyle/>
        <a:p>
          <a:endParaRPr lang="ru-RU"/>
        </a:p>
      </dgm:t>
    </dgm:pt>
    <dgm:pt modelId="{BC0F6371-3E76-4652-951E-EC47B8C30BA0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2000" dirty="0" smtClean="0"/>
            <a:t>Прикладная наука: инструменты статистики/анализа, фундаментальные задачи ИАД</a:t>
          </a:r>
          <a:endParaRPr lang="ru-RU" sz="2000" dirty="0"/>
        </a:p>
      </dgm:t>
    </dgm:pt>
    <dgm:pt modelId="{AFF47986-3C44-4027-A7C0-312E66F90575}" type="parTrans" cxnId="{050F02D2-0341-4181-8AB5-00375C18BBB3}">
      <dgm:prSet/>
      <dgm:spPr/>
      <dgm:t>
        <a:bodyPr/>
        <a:lstStyle/>
        <a:p>
          <a:endParaRPr lang="ru-RU"/>
        </a:p>
      </dgm:t>
    </dgm:pt>
    <dgm:pt modelId="{C7AD3FB3-DD06-43D5-AFB3-3C8E55D2F6C5}" type="sibTrans" cxnId="{050F02D2-0341-4181-8AB5-00375C18BBB3}">
      <dgm:prSet/>
      <dgm:spPr/>
      <dgm:t>
        <a:bodyPr/>
        <a:lstStyle/>
        <a:p>
          <a:endParaRPr lang="ru-RU"/>
        </a:p>
      </dgm:t>
    </dgm:pt>
    <dgm:pt modelId="{846B038A-8CF4-4645-B651-90F0F1F6D9AA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2000" dirty="0" smtClean="0"/>
            <a:t>Фундаментальная наука: задачи по дисциплинам </a:t>
          </a:r>
          <a:endParaRPr lang="ru-RU" sz="2000" dirty="0"/>
        </a:p>
      </dgm:t>
    </dgm:pt>
    <dgm:pt modelId="{F8306BCA-71D5-43EE-A6F3-1B96B5322DD5}" type="parTrans" cxnId="{095F720D-62EF-420C-B18B-62CB91EE91D6}">
      <dgm:prSet/>
      <dgm:spPr/>
      <dgm:t>
        <a:bodyPr/>
        <a:lstStyle/>
        <a:p>
          <a:endParaRPr lang="ru-RU"/>
        </a:p>
      </dgm:t>
    </dgm:pt>
    <dgm:pt modelId="{959B8403-A7BA-4F8B-8960-B6FD87FC5C12}" type="sibTrans" cxnId="{095F720D-62EF-420C-B18B-62CB91EE91D6}">
      <dgm:prSet/>
      <dgm:spPr/>
      <dgm:t>
        <a:bodyPr/>
        <a:lstStyle/>
        <a:p>
          <a:endParaRPr lang="ru-RU"/>
        </a:p>
      </dgm:t>
    </dgm:pt>
    <dgm:pt modelId="{6F8AE46D-CFDD-4593-AE39-0724EA1CBCD5}" type="pres">
      <dgm:prSet presAssocID="{EC1B1525-7EC8-4208-A79A-597807103CB3}" presName="Name0" presStyleCnt="0">
        <dgm:presLayoutVars>
          <dgm:dir/>
          <dgm:animLvl val="lvl"/>
          <dgm:resizeHandles val="exact"/>
        </dgm:presLayoutVars>
      </dgm:prSet>
      <dgm:spPr/>
    </dgm:pt>
    <dgm:pt modelId="{A12245F7-AC08-4E6E-B198-4AF21BBA5F4D}" type="pres">
      <dgm:prSet presAssocID="{1713C8B9-2284-4733-BE16-C25A6D0F7847}" presName="Name8" presStyleCnt="0"/>
      <dgm:spPr/>
    </dgm:pt>
    <dgm:pt modelId="{60EAAEBA-A0AC-4419-B793-125D590ED9CA}" type="pres">
      <dgm:prSet presAssocID="{1713C8B9-2284-4733-BE16-C25A6D0F7847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4F030F-D920-43AC-B5D8-1D5626444220}" type="pres">
      <dgm:prSet presAssocID="{1713C8B9-2284-4733-BE16-C25A6D0F784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80AD61-0E1A-4962-B033-0614512DB77E}" type="pres">
      <dgm:prSet presAssocID="{BC0F6371-3E76-4652-951E-EC47B8C30BA0}" presName="Name8" presStyleCnt="0"/>
      <dgm:spPr/>
    </dgm:pt>
    <dgm:pt modelId="{85F2D9F7-D0E6-44EF-B248-1B8E7EBD8D24}" type="pres">
      <dgm:prSet presAssocID="{BC0F6371-3E76-4652-951E-EC47B8C30BA0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6E5AB2-75B5-483A-90E0-80BB02BC572B}" type="pres">
      <dgm:prSet presAssocID="{BC0F6371-3E76-4652-951E-EC47B8C30BA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8A88D2-AFE7-4258-B9D1-A70123F79F73}" type="pres">
      <dgm:prSet presAssocID="{846B038A-8CF4-4645-B651-90F0F1F6D9AA}" presName="Name8" presStyleCnt="0"/>
      <dgm:spPr/>
    </dgm:pt>
    <dgm:pt modelId="{BAA7ED89-6FA6-4D83-B8EF-55E469A311DE}" type="pres">
      <dgm:prSet presAssocID="{846B038A-8CF4-4645-B651-90F0F1F6D9AA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BC7347-6A6E-42E2-9196-7F24D87B7EC2}" type="pres">
      <dgm:prSet presAssocID="{846B038A-8CF4-4645-B651-90F0F1F6D9A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31EEE3-5982-469B-ADB6-355A529ABD40}" type="presOf" srcId="{BC0F6371-3E76-4652-951E-EC47B8C30BA0}" destId="{85F2D9F7-D0E6-44EF-B248-1B8E7EBD8D24}" srcOrd="0" destOrd="0" presId="urn:microsoft.com/office/officeart/2005/8/layout/pyramid3"/>
    <dgm:cxn modelId="{ED10A69E-B105-4F10-B906-222610AFBFBB}" type="presOf" srcId="{1713C8B9-2284-4733-BE16-C25A6D0F7847}" destId="{60EAAEBA-A0AC-4419-B793-125D590ED9CA}" srcOrd="0" destOrd="0" presId="urn:microsoft.com/office/officeart/2005/8/layout/pyramid3"/>
    <dgm:cxn modelId="{D0A0DA6E-495C-4EA2-B7C1-B2198EF92D9B}" type="presOf" srcId="{BC0F6371-3E76-4652-951E-EC47B8C30BA0}" destId="{EC6E5AB2-75B5-483A-90E0-80BB02BC572B}" srcOrd="1" destOrd="0" presId="urn:microsoft.com/office/officeart/2005/8/layout/pyramid3"/>
    <dgm:cxn modelId="{22BF90B0-3B93-4206-AAAC-BF2BD6A140E2}" type="presOf" srcId="{EC1B1525-7EC8-4208-A79A-597807103CB3}" destId="{6F8AE46D-CFDD-4593-AE39-0724EA1CBCD5}" srcOrd="0" destOrd="0" presId="urn:microsoft.com/office/officeart/2005/8/layout/pyramid3"/>
    <dgm:cxn modelId="{050F02D2-0341-4181-8AB5-00375C18BBB3}" srcId="{EC1B1525-7EC8-4208-A79A-597807103CB3}" destId="{BC0F6371-3E76-4652-951E-EC47B8C30BA0}" srcOrd="1" destOrd="0" parTransId="{AFF47986-3C44-4027-A7C0-312E66F90575}" sibTransId="{C7AD3FB3-DD06-43D5-AFB3-3C8E55D2F6C5}"/>
    <dgm:cxn modelId="{095F720D-62EF-420C-B18B-62CB91EE91D6}" srcId="{EC1B1525-7EC8-4208-A79A-597807103CB3}" destId="{846B038A-8CF4-4645-B651-90F0F1F6D9AA}" srcOrd="2" destOrd="0" parTransId="{F8306BCA-71D5-43EE-A6F3-1B96B5322DD5}" sibTransId="{959B8403-A7BA-4F8B-8960-B6FD87FC5C12}"/>
    <dgm:cxn modelId="{72A99529-25B0-411A-ADA4-3D65BD7DD4F4}" type="presOf" srcId="{846B038A-8CF4-4645-B651-90F0F1F6D9AA}" destId="{BAA7ED89-6FA6-4D83-B8EF-55E469A311DE}" srcOrd="0" destOrd="0" presId="urn:microsoft.com/office/officeart/2005/8/layout/pyramid3"/>
    <dgm:cxn modelId="{A8BD0B2C-E81C-4A35-8E64-A7A52288484B}" srcId="{EC1B1525-7EC8-4208-A79A-597807103CB3}" destId="{1713C8B9-2284-4733-BE16-C25A6D0F7847}" srcOrd="0" destOrd="0" parTransId="{3741AFF4-C837-437F-AD23-8909CE664D59}" sibTransId="{94146DB6-B366-4D6C-B8FF-3C3EF65ED4E4}"/>
    <dgm:cxn modelId="{43BAC761-AC93-4AA1-81A8-42AE54E4082E}" type="presOf" srcId="{1713C8B9-2284-4733-BE16-C25A6D0F7847}" destId="{474F030F-D920-43AC-B5D8-1D5626444220}" srcOrd="1" destOrd="0" presId="urn:microsoft.com/office/officeart/2005/8/layout/pyramid3"/>
    <dgm:cxn modelId="{CCDC0D69-9548-4339-ADA4-3ABA3F606E97}" type="presOf" srcId="{846B038A-8CF4-4645-B651-90F0F1F6D9AA}" destId="{01BC7347-6A6E-42E2-9196-7F24D87B7EC2}" srcOrd="1" destOrd="0" presId="urn:microsoft.com/office/officeart/2005/8/layout/pyramid3"/>
    <dgm:cxn modelId="{398A1A34-2E23-451A-BC27-932090AECA24}" type="presParOf" srcId="{6F8AE46D-CFDD-4593-AE39-0724EA1CBCD5}" destId="{A12245F7-AC08-4E6E-B198-4AF21BBA5F4D}" srcOrd="0" destOrd="0" presId="urn:microsoft.com/office/officeart/2005/8/layout/pyramid3"/>
    <dgm:cxn modelId="{7A28F9D0-4B64-4AEF-A641-BBD7D6B3B4EB}" type="presParOf" srcId="{A12245F7-AC08-4E6E-B198-4AF21BBA5F4D}" destId="{60EAAEBA-A0AC-4419-B793-125D590ED9CA}" srcOrd="0" destOrd="0" presId="urn:microsoft.com/office/officeart/2005/8/layout/pyramid3"/>
    <dgm:cxn modelId="{D76FCC1A-0D79-4254-94A6-D3D9FB23637D}" type="presParOf" srcId="{A12245F7-AC08-4E6E-B198-4AF21BBA5F4D}" destId="{474F030F-D920-43AC-B5D8-1D5626444220}" srcOrd="1" destOrd="0" presId="urn:microsoft.com/office/officeart/2005/8/layout/pyramid3"/>
    <dgm:cxn modelId="{8D6E6BF2-F1F3-4F33-9E72-887925CD3392}" type="presParOf" srcId="{6F8AE46D-CFDD-4593-AE39-0724EA1CBCD5}" destId="{4680AD61-0E1A-4962-B033-0614512DB77E}" srcOrd="1" destOrd="0" presId="urn:microsoft.com/office/officeart/2005/8/layout/pyramid3"/>
    <dgm:cxn modelId="{CC8D21C9-B3FF-4564-B763-C876C22D63C4}" type="presParOf" srcId="{4680AD61-0E1A-4962-B033-0614512DB77E}" destId="{85F2D9F7-D0E6-44EF-B248-1B8E7EBD8D24}" srcOrd="0" destOrd="0" presId="urn:microsoft.com/office/officeart/2005/8/layout/pyramid3"/>
    <dgm:cxn modelId="{EF446BF7-BDB6-4F91-87B5-BF76D5E241C6}" type="presParOf" srcId="{4680AD61-0E1A-4962-B033-0614512DB77E}" destId="{EC6E5AB2-75B5-483A-90E0-80BB02BC572B}" srcOrd="1" destOrd="0" presId="urn:microsoft.com/office/officeart/2005/8/layout/pyramid3"/>
    <dgm:cxn modelId="{F93E8626-A391-4D42-ABFA-9281B07738C4}" type="presParOf" srcId="{6F8AE46D-CFDD-4593-AE39-0724EA1CBCD5}" destId="{9A8A88D2-AFE7-4258-B9D1-A70123F79F73}" srcOrd="2" destOrd="0" presId="urn:microsoft.com/office/officeart/2005/8/layout/pyramid3"/>
    <dgm:cxn modelId="{EFF0CA5A-1645-41FD-8573-851A6FDBD981}" type="presParOf" srcId="{9A8A88D2-AFE7-4258-B9D1-A70123F79F73}" destId="{BAA7ED89-6FA6-4D83-B8EF-55E469A311DE}" srcOrd="0" destOrd="0" presId="urn:microsoft.com/office/officeart/2005/8/layout/pyramid3"/>
    <dgm:cxn modelId="{688CE47F-9FFD-4A0A-AAC4-930E10C4696E}" type="presParOf" srcId="{9A8A88D2-AFE7-4258-B9D1-A70123F79F73}" destId="{01BC7347-6A6E-42E2-9196-7F24D87B7EC2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2E1C12-0007-49C8-A11A-A5B2AFA7E700}">
      <dsp:nvSpPr>
        <dsp:cNvPr id="0" name=""/>
        <dsp:cNvSpPr/>
      </dsp:nvSpPr>
      <dsp:spPr>
        <a:xfrm rot="10800000">
          <a:off x="0" y="15776"/>
          <a:ext cx="6096000" cy="812806"/>
        </a:xfrm>
        <a:prstGeom prst="trapezoid">
          <a:avLst>
            <a:gd name="adj" fmla="val 75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Бизнес: управление</a:t>
          </a:r>
          <a:endParaRPr lang="ru-RU" sz="2000" kern="1200" dirty="0"/>
        </a:p>
      </dsp:txBody>
      <dsp:txXfrm>
        <a:off x="1066799" y="15776"/>
        <a:ext cx="3962400" cy="812806"/>
      </dsp:txXfrm>
    </dsp:sp>
    <dsp:sp modelId="{C55696C0-0B0E-48CD-99EE-99502DA0E2A7}">
      <dsp:nvSpPr>
        <dsp:cNvPr id="0" name=""/>
        <dsp:cNvSpPr/>
      </dsp:nvSpPr>
      <dsp:spPr>
        <a:xfrm rot="10800000">
          <a:off x="609604" y="812806"/>
          <a:ext cx="4876790" cy="812798"/>
        </a:xfrm>
        <a:prstGeom prst="trapezoid">
          <a:avLst>
            <a:gd name="adj" fmla="val 75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Индустрия: инженеры, технологи</a:t>
          </a:r>
        </a:p>
      </dsp:txBody>
      <dsp:txXfrm>
        <a:off x="1463043" y="812806"/>
        <a:ext cx="3169913" cy="812798"/>
      </dsp:txXfrm>
    </dsp:sp>
    <dsp:sp modelId="{60EAAEBA-A0AC-4419-B793-125D590ED9CA}">
      <dsp:nvSpPr>
        <dsp:cNvPr id="0" name=""/>
        <dsp:cNvSpPr/>
      </dsp:nvSpPr>
      <dsp:spPr>
        <a:xfrm rot="10800000">
          <a:off x="1219203" y="1625604"/>
          <a:ext cx="3657592" cy="812798"/>
        </a:xfrm>
        <a:prstGeom prst="trapezoid">
          <a:avLst>
            <a:gd name="adj" fmla="val 75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Отраслевая наука</a:t>
          </a:r>
        </a:p>
      </dsp:txBody>
      <dsp:txXfrm>
        <a:off x="1859282" y="1625604"/>
        <a:ext cx="2377435" cy="812798"/>
      </dsp:txXfrm>
    </dsp:sp>
    <dsp:sp modelId="{85F2D9F7-D0E6-44EF-B248-1B8E7EBD8D24}">
      <dsp:nvSpPr>
        <dsp:cNvPr id="0" name=""/>
        <dsp:cNvSpPr/>
      </dsp:nvSpPr>
      <dsp:spPr>
        <a:xfrm rot="10800000">
          <a:off x="1828802" y="2438403"/>
          <a:ext cx="2438395" cy="812798"/>
        </a:xfrm>
        <a:prstGeom prst="trapezoid">
          <a:avLst>
            <a:gd name="adj" fmla="val 75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Прикладная наука</a:t>
          </a:r>
          <a:endParaRPr lang="ru-RU" sz="2000" kern="1200" dirty="0"/>
        </a:p>
      </dsp:txBody>
      <dsp:txXfrm>
        <a:off x="2255521" y="2438403"/>
        <a:ext cx="1584956" cy="812798"/>
      </dsp:txXfrm>
    </dsp:sp>
    <dsp:sp modelId="{BAA7ED89-6FA6-4D83-B8EF-55E469A311DE}">
      <dsp:nvSpPr>
        <dsp:cNvPr id="0" name=""/>
        <dsp:cNvSpPr/>
      </dsp:nvSpPr>
      <dsp:spPr>
        <a:xfrm rot="10800000">
          <a:off x="2438401" y="3251201"/>
          <a:ext cx="1219197" cy="812798"/>
        </a:xfrm>
        <a:prstGeom prst="trapezoid">
          <a:avLst>
            <a:gd name="adj" fmla="val 75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Фундаментальная наука</a:t>
          </a:r>
          <a:endParaRPr lang="ru-RU" sz="2000" kern="1200" dirty="0"/>
        </a:p>
      </dsp:txBody>
      <dsp:txXfrm>
        <a:off x="2438401" y="3251201"/>
        <a:ext cx="1219197" cy="81279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EAAEBA-A0AC-4419-B793-125D590ED9CA}">
      <dsp:nvSpPr>
        <dsp:cNvPr id="0" name=""/>
        <dsp:cNvSpPr/>
      </dsp:nvSpPr>
      <dsp:spPr>
        <a:xfrm rot="10800000">
          <a:off x="0" y="0"/>
          <a:ext cx="6096000" cy="1354666"/>
        </a:xfrm>
        <a:prstGeom prst="trapezoid">
          <a:avLst>
            <a:gd name="adj" fmla="val 75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Предметная область: содержательные задачи</a:t>
          </a:r>
        </a:p>
      </dsp:txBody>
      <dsp:txXfrm>
        <a:off x="1066799" y="0"/>
        <a:ext cx="3962400" cy="1354666"/>
      </dsp:txXfrm>
    </dsp:sp>
    <dsp:sp modelId="{85F2D9F7-D0E6-44EF-B248-1B8E7EBD8D24}">
      <dsp:nvSpPr>
        <dsp:cNvPr id="0" name=""/>
        <dsp:cNvSpPr/>
      </dsp:nvSpPr>
      <dsp:spPr>
        <a:xfrm rot="10800000">
          <a:off x="1015999" y="1354666"/>
          <a:ext cx="4064000" cy="1354666"/>
        </a:xfrm>
        <a:prstGeom prst="trapezoid">
          <a:avLst>
            <a:gd name="adj" fmla="val 75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Прикладная наука: инструменты статистики/анализа, фундаментальные задачи ИАД</a:t>
          </a:r>
          <a:endParaRPr lang="ru-RU" sz="2000" kern="1200" dirty="0"/>
        </a:p>
      </dsp:txBody>
      <dsp:txXfrm>
        <a:off x="1727199" y="1354666"/>
        <a:ext cx="2641600" cy="1354666"/>
      </dsp:txXfrm>
    </dsp:sp>
    <dsp:sp modelId="{BAA7ED89-6FA6-4D83-B8EF-55E469A311DE}">
      <dsp:nvSpPr>
        <dsp:cNvPr id="0" name=""/>
        <dsp:cNvSpPr/>
      </dsp:nvSpPr>
      <dsp:spPr>
        <a:xfrm rot="10800000">
          <a:off x="2032000" y="2709333"/>
          <a:ext cx="2032000" cy="1354666"/>
        </a:xfrm>
        <a:prstGeom prst="trapezoid">
          <a:avLst>
            <a:gd name="adj" fmla="val 75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Фундаментальная наука: задачи по дисциплинам </a:t>
          </a:r>
          <a:endParaRPr lang="ru-RU" sz="2000" kern="1200" dirty="0"/>
        </a:p>
      </dsp:txBody>
      <dsp:txXfrm>
        <a:off x="2032000" y="2709333"/>
        <a:ext cx="2032000" cy="1354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F76D1-7A48-4B93-A5D4-2F9E94B7F80E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Методология анализа данных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МФК «Современный анализ данных в различных предметных областях: технологии, практика применения»</a:t>
            </a:r>
          </a:p>
          <a:p>
            <a:r>
              <a:rPr lang="ru-RU" dirty="0" smtClean="0"/>
              <a:t>А. И. </a:t>
            </a:r>
            <a:r>
              <a:rPr lang="ru-RU" dirty="0" err="1" smtClean="0"/>
              <a:t>Майсурадзе</a:t>
            </a:r>
            <a:r>
              <a:rPr lang="ru-RU" dirty="0" smtClean="0"/>
              <a:t>, 25 февраля </a:t>
            </a:r>
            <a:r>
              <a:rPr lang="ru-RU" dirty="0" smtClean="0"/>
              <a:t>201</a:t>
            </a:r>
            <a:r>
              <a:rPr lang="en-US" smtClean="0"/>
              <a:t>5</a:t>
            </a:r>
            <a:r>
              <a:rPr lang="ru-RU" smtClean="0"/>
              <a:t> </a:t>
            </a:r>
            <a:r>
              <a:rPr lang="ru-RU" dirty="0" smtClean="0"/>
              <a:t>г.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37259"/>
            <a:ext cx="28575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2896" y="2492896"/>
            <a:ext cx="2841104" cy="2841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Проблема взаимопонимания</a:t>
            </a:r>
            <a:br>
              <a:rPr lang="ru-RU" dirty="0" smtClean="0"/>
            </a:br>
            <a:r>
              <a:rPr lang="ru-RU" dirty="0" smtClean="0"/>
              <a:t>разных миров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Бизнес:  обеспечение своего существования, масштабирование, диверсификация</a:t>
            </a:r>
          </a:p>
          <a:p>
            <a:pPr lvl="1"/>
            <a:r>
              <a:rPr lang="ru-RU" dirty="0" smtClean="0"/>
              <a:t>Снижение себестоимости, повышение производительности труда, сохранение старых клиентов, привлечение новых, увеличение рыночной доли, освоение новых рынков…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Фундаментальная наука: топологическое пространство, аналитическая функция, асимптотика распределения, локальный оптимум, электронная плотность, третичная структура белка…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068960"/>
            <a:ext cx="1656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  <a:sym typeface="Symbol"/>
              </a:rPr>
              <a:t></a:t>
            </a:r>
            <a:endParaRPr lang="ru-RU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16" y="4077419"/>
            <a:ext cx="28575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2896" y="4005064"/>
            <a:ext cx="2841104" cy="2841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Проблема взаимопонимания</a:t>
            </a:r>
            <a:br>
              <a:rPr lang="ru-RU" dirty="0" smtClean="0"/>
            </a:br>
            <a:r>
              <a:rPr lang="ru-RU" dirty="0" smtClean="0"/>
              <a:t>разных миров</a:t>
            </a:r>
            <a:endParaRPr lang="ru-RU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1475656" y="181327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Преобразование задач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Идея: использовать такие </a:t>
            </a:r>
            <a:r>
              <a:rPr lang="ru-RU" b="1" i="1" dirty="0" smtClean="0"/>
              <a:t>классы задач</a:t>
            </a:r>
            <a:r>
              <a:rPr lang="ru-RU" dirty="0" smtClean="0"/>
              <a:t>, которые могут понять представители соседних уровней</a:t>
            </a:r>
          </a:p>
          <a:p>
            <a:r>
              <a:rPr lang="ru-RU" dirty="0" smtClean="0"/>
              <a:t>Постановка в интересах верхнего уровня</a:t>
            </a:r>
          </a:p>
          <a:p>
            <a:r>
              <a:rPr lang="ru-RU" dirty="0" smtClean="0"/>
              <a:t>Метод решения на основе знаний нижнего уровня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Конкретные задачи верхнего уровня превращаются в каскад всё более абстрактных задач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16" y="1629147"/>
            <a:ext cx="28575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2896" y="2852936"/>
            <a:ext cx="2841104" cy="2841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Уровни задач</a:t>
            </a:r>
            <a:endParaRPr lang="ru-RU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1475656" y="12372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2" y="5733256"/>
            <a:ext cx="8395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Внимание! В разных традициях задачи иногда называют </a:t>
            </a:r>
            <a:r>
              <a:rPr lang="ru-RU" dirty="0" smtClean="0">
                <a:solidFill>
                  <a:srgbClr val="FF0000"/>
                </a:solidFill>
              </a:rPr>
              <a:t>неподходящим термином</a:t>
            </a:r>
            <a:r>
              <a:rPr lang="ru-RU" dirty="0" smtClean="0"/>
              <a:t>:</a:t>
            </a:r>
          </a:p>
          <a:p>
            <a:r>
              <a:rPr lang="ru-RU" dirty="0" smtClean="0"/>
              <a:t>метод, анализ, инструмент… Происходит путаница понятий.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в «науке» анализа данных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С точки зрения прикладной науки:</a:t>
            </a:r>
          </a:p>
          <a:p>
            <a:r>
              <a:rPr lang="ru-RU" dirty="0" smtClean="0"/>
              <a:t>Статистика: в английском языке слово </a:t>
            </a:r>
            <a:r>
              <a:rPr lang="en-US" dirty="0" smtClean="0"/>
              <a:t>analysis, </a:t>
            </a:r>
            <a:r>
              <a:rPr lang="ru-RU" dirty="0" smtClean="0"/>
              <a:t>в русском – инструмент, метод, метод анализа…</a:t>
            </a:r>
          </a:p>
          <a:p>
            <a:r>
              <a:rPr lang="ru-RU" dirty="0" smtClean="0"/>
              <a:t>ИАД: фундаментальные задачи ИАД</a:t>
            </a:r>
          </a:p>
          <a:p>
            <a:pPr>
              <a:buNone/>
            </a:pPr>
            <a:r>
              <a:rPr lang="ru-RU" dirty="0" smtClean="0"/>
              <a:t>Могут понять от отраслевой науки до теоретиков.</a:t>
            </a:r>
          </a:p>
          <a:p>
            <a:pPr>
              <a:buNone/>
            </a:pPr>
            <a:r>
              <a:rPr lang="ru-RU" dirty="0"/>
              <a:t>Г</a:t>
            </a:r>
            <a:r>
              <a:rPr lang="ru-RU" dirty="0" smtClean="0"/>
              <a:t>отовые решения используют инженеры (им методичку выдают), но не всегда способны увидеть класс задач.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244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Методология анализа данных</vt:lpstr>
      <vt:lpstr>Проблема взаимопонимания разных миров</vt:lpstr>
      <vt:lpstr>Проблема взаимопонимания разных миров</vt:lpstr>
      <vt:lpstr>Преобразование задач</vt:lpstr>
      <vt:lpstr>Уровни задач</vt:lpstr>
      <vt:lpstr>Задачи в «науке» анализа данных</vt:lpstr>
      <vt:lpstr>Slide 7</vt:lpstr>
    </vt:vector>
  </TitlesOfParts>
  <Company>Default,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AIM</dc:creator>
  <cp:lastModifiedBy>AIM</cp:lastModifiedBy>
  <cp:revision>8</cp:revision>
  <dcterms:created xsi:type="dcterms:W3CDTF">2015-02-25T09:49:52Z</dcterms:created>
  <dcterms:modified xsi:type="dcterms:W3CDTF">2015-03-11T09:37:06Z</dcterms:modified>
</cp:coreProperties>
</file>